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9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55F4C-5D2A-496D-93A3-9424D9289113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898EF-8FEA-40AA-BD9F-66276AF3D9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5098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自動駕駛障礙迴避下，駕駛注目行為的影響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98EF-8FEA-40AA-BD9F-66276AF3D95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7279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A501-EEDF-4BD1-9F77-58CDA0818159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4723C81F-3CE5-4CD3-8DB9-DE4C8FB2E4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2906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A501-EEDF-4BD1-9F77-58CDA0818159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81F-3CE5-4CD3-8DB9-DE4C8FB2E4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551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A501-EEDF-4BD1-9F77-58CDA0818159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81F-3CE5-4CD3-8DB9-DE4C8FB2E4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320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A501-EEDF-4BD1-9F77-58CDA0818159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81F-3CE5-4CD3-8DB9-DE4C8FB2E4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990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054A501-EEDF-4BD1-9F77-58CDA0818159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723C81F-3CE5-4CD3-8DB9-DE4C8FB2E4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828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A501-EEDF-4BD1-9F77-58CDA0818159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81F-3CE5-4CD3-8DB9-DE4C8FB2E4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A501-EEDF-4BD1-9F77-58CDA0818159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81F-3CE5-4CD3-8DB9-DE4C8FB2E4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70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054A501-EEDF-4BD1-9F77-58CDA0818159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81F-3CE5-4CD3-8DB9-DE4C8FB2E4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847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A501-EEDF-4BD1-9F77-58CDA0818159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81F-3CE5-4CD3-8DB9-DE4C8FB2E4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08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A501-EEDF-4BD1-9F77-58CDA0818159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81F-3CE5-4CD3-8DB9-DE4C8FB2E4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668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A501-EEDF-4BD1-9F77-58CDA0818159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3C81F-3CE5-4CD3-8DB9-DE4C8FB2E4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23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054A501-EEDF-4BD1-9F77-58CDA0818159}" type="datetimeFigureOut">
              <a:rPr lang="zh-TW" altLang="en-US" smtClean="0"/>
              <a:t>2016/10/7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723C81F-3CE5-4CD3-8DB9-DE4C8FB2E4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8088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7917" y="2279558"/>
            <a:ext cx="7543800" cy="104318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Obstacle avoidance under automated steering: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driving and gaze </a:t>
            </a:r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behaviours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461326" y="4507606"/>
            <a:ext cx="6786377" cy="1295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期刊：</a:t>
            </a:r>
            <a:r>
              <a:rPr lang="en-US" altLang="zh-TW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Transportation Research Part </a:t>
            </a:r>
            <a:r>
              <a:rPr lang="en-US" altLang="zh-TW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F</a:t>
            </a:r>
          </a:p>
          <a:p>
            <a:pPr>
              <a:lnSpc>
                <a:spcPct val="15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作者：</a:t>
            </a:r>
            <a:r>
              <a:rPr lang="en-US" altLang="zh-TW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J. Navarro </a:t>
            </a:r>
            <a:r>
              <a:rPr lang="en-US" altLang="zh-TW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a, </a:t>
            </a:r>
            <a:r>
              <a:rPr lang="en-US" altLang="zh-TW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M. François </a:t>
            </a:r>
            <a:r>
              <a:rPr lang="en-US" altLang="zh-TW" dirty="0" err="1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a,b</a:t>
            </a:r>
            <a:r>
              <a:rPr lang="en-US" altLang="zh-TW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, F. Mars </a:t>
            </a:r>
            <a:r>
              <a:rPr lang="en-US" altLang="zh-TW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</a:t>
            </a:r>
          </a:p>
          <a:p>
            <a:pPr>
              <a:lnSpc>
                <a:spcPct val="150000"/>
              </a:lnSpc>
            </a:pPr>
            <a:r>
              <a:rPr lang="zh-TW" altLang="en-US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學生：陳乃嘉</a:t>
            </a:r>
            <a:endParaRPr lang="zh-TW" altLang="en-US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30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8678" y="1405720"/>
            <a:ext cx="7772400" cy="5336274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r>
              <a:rPr lang="zh-TW" altLang="en-US" dirty="0"/>
              <a:t>駕駛協助和駕駛自動化在過去</a:t>
            </a:r>
            <a:r>
              <a:rPr lang="en-US" altLang="zh-TW" dirty="0"/>
              <a:t>10</a:t>
            </a:r>
            <a:r>
              <a:rPr lang="zh-TW" altLang="en-US" dirty="0"/>
              <a:t>年一直被討論，其中某些類型的系統已用於實車。如</a:t>
            </a:r>
            <a:r>
              <a:rPr lang="en-US" altLang="zh-TW" dirty="0"/>
              <a:t>-</a:t>
            </a:r>
            <a:r>
              <a:rPr lang="zh-TW" altLang="en-US" dirty="0"/>
              <a:t>電子穩定系統、車道偏離警告系統。</a:t>
            </a:r>
            <a:endParaRPr lang="en-US" altLang="zh-TW" dirty="0"/>
          </a:p>
          <a:p>
            <a:r>
              <a:rPr lang="zh-TW" altLang="en-US" dirty="0"/>
              <a:t>最後一步為完全自動化，當駕駛成為縱向控制與自動驅動的監督者時，此類型的自動化則為</a:t>
            </a:r>
            <a:r>
              <a:rPr lang="en-US" altLang="zh-TW" dirty="0"/>
              <a:t>-</a:t>
            </a:r>
            <a:r>
              <a:rPr lang="zh-TW" altLang="en-US" dirty="0"/>
              <a:t>自動轉向</a:t>
            </a:r>
            <a:r>
              <a:rPr lang="en-US" altLang="zh-TW" dirty="0"/>
              <a:t>(AS)</a:t>
            </a:r>
          </a:p>
          <a:p>
            <a:r>
              <a:rPr lang="zh-TW" altLang="en-US" dirty="0" smtClean="0"/>
              <a:t>如果橫向和縱向控制委託給自動化援助，通常被稱為高度自動化駕駛，可能構成一個完全自主汽車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</a:t>
            </a:r>
            <a:r>
              <a:rPr lang="en-US" altLang="zh-TW" dirty="0"/>
              <a:t> ( </a:t>
            </a:r>
            <a:r>
              <a:rPr lang="en-US" altLang="zh-TW" dirty="0" err="1"/>
              <a:t>Merat</a:t>
            </a:r>
            <a:r>
              <a:rPr lang="en-US" altLang="zh-TW" dirty="0"/>
              <a:t> &amp; Lee, 2012 </a:t>
            </a:r>
            <a:r>
              <a:rPr lang="en-US" altLang="zh-TW" dirty="0" smtClean="0"/>
              <a:t>).</a:t>
            </a:r>
          </a:p>
          <a:p>
            <a:r>
              <a:rPr lang="zh-TW" altLang="en-US" dirty="0"/>
              <a:t>實際上，駕駛環境不是完全可預測的，以及司機的委託任務（車輛控制）的監督仍然在某些時候</a:t>
            </a:r>
            <a:r>
              <a:rPr lang="zh-TW" altLang="en-US" dirty="0" smtClean="0"/>
              <a:t>需要</a:t>
            </a:r>
            <a:endParaRPr lang="en-US" altLang="zh-TW" dirty="0" smtClean="0"/>
          </a:p>
          <a:p>
            <a:r>
              <a:rPr lang="zh-TW" altLang="en-US" dirty="0" smtClean="0"/>
              <a:t>關鍵</a:t>
            </a:r>
            <a:r>
              <a:rPr lang="zh-TW" altLang="en-US" dirty="0"/>
              <a:t>問題</a:t>
            </a:r>
            <a:r>
              <a:rPr lang="zh-TW" altLang="en-US" dirty="0" smtClean="0"/>
              <a:t>是評估駕駛將車從高度自動化恢復控制時的行為。</a:t>
            </a:r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899592" y="-99392"/>
            <a:ext cx="7772400" cy="1143000"/>
          </a:xfrm>
        </p:spPr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0131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957635"/>
            <a:ext cx="7772400" cy="4050792"/>
          </a:xfrm>
        </p:spPr>
        <p:txBody>
          <a:bodyPr/>
          <a:lstStyle/>
          <a:p>
            <a:r>
              <a:rPr lang="zh-TW" altLang="en-US" dirty="0" smtClean="0"/>
              <a:t>受測</a:t>
            </a:r>
            <a:r>
              <a:rPr lang="zh-TW" altLang="en-US" dirty="0"/>
              <a:t>者</a:t>
            </a:r>
            <a:endParaRPr lang="en-US" altLang="zh-TW" dirty="0" smtClean="0"/>
          </a:p>
          <a:p>
            <a:pPr>
              <a:buFont typeface="Wingdings" pitchFamily="2" charset="2"/>
              <a:buChar char="ü"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18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位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男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16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女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2)</a:t>
            </a:r>
          </a:p>
          <a:p>
            <a:pPr>
              <a:buFont typeface="Wingdings" pitchFamily="2" charset="2"/>
              <a:buChar char="ü"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擁有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駕照且視力正常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平均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以上駕駛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經驗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平均里程數為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9185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km/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endParaRPr lang="en-US" altLang="zh-TW" dirty="0" smtClean="0"/>
          </a:p>
          <a:p>
            <a:r>
              <a:rPr lang="zh-TW" altLang="en-US" dirty="0"/>
              <a:t>實驗總時間</a:t>
            </a:r>
            <a:r>
              <a:rPr lang="en-US" altLang="zh-TW" dirty="0"/>
              <a:t>100</a:t>
            </a:r>
            <a:r>
              <a:rPr lang="zh-TW" altLang="en-US" dirty="0"/>
              <a:t>分鐘，包含</a:t>
            </a:r>
            <a:r>
              <a:rPr lang="en-US" altLang="zh-TW" dirty="0"/>
              <a:t>25</a:t>
            </a:r>
            <a:r>
              <a:rPr lang="zh-TW" altLang="en-US" dirty="0"/>
              <a:t>分鐘的眼睛跟蹤儀定位。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899592" y="-99392"/>
            <a:ext cx="7772400" cy="1143000"/>
          </a:xfrm>
        </p:spPr>
        <p:txBody>
          <a:bodyPr/>
          <a:lstStyle/>
          <a:p>
            <a:r>
              <a:rPr lang="en-US" altLang="zh-TW" dirty="0" smtClean="0"/>
              <a:t>Method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573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799" y="1322916"/>
            <a:ext cx="7772400" cy="5282600"/>
          </a:xfrm>
        </p:spPr>
        <p:txBody>
          <a:bodyPr>
            <a:normAutofit/>
          </a:bodyPr>
          <a:lstStyle/>
          <a:p>
            <a:r>
              <a:rPr lang="zh-TW" altLang="en-US" sz="2200" dirty="0" smtClean="0"/>
              <a:t>實驗設備</a:t>
            </a:r>
            <a:endParaRPr lang="en-US" altLang="zh-TW" sz="22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2200" dirty="0"/>
              <a:t>基地模擬器</a:t>
            </a:r>
            <a:r>
              <a:rPr lang="en-US" altLang="zh-TW" sz="2200" dirty="0"/>
              <a:t>SIM</a:t>
            </a:r>
            <a:r>
              <a:rPr lang="zh-TW" altLang="en-US" sz="2200" dirty="0"/>
              <a:t> </a:t>
            </a:r>
            <a:r>
              <a:rPr lang="en-US" altLang="zh-TW" sz="2200" dirty="0"/>
              <a:t>2</a:t>
            </a:r>
            <a:r>
              <a:rPr lang="zh-TW" altLang="en-US" sz="2200" dirty="0"/>
              <a:t> </a:t>
            </a:r>
            <a:r>
              <a:rPr lang="en-US" altLang="zh-TW" sz="2200" dirty="0"/>
              <a:t>(IFSTTAR-MSIS</a:t>
            </a:r>
            <a:r>
              <a:rPr lang="zh-TW" altLang="en-US" sz="2200" dirty="0"/>
              <a:t>開發於</a:t>
            </a:r>
            <a:r>
              <a:rPr lang="en-US" altLang="zh-TW" sz="2200" dirty="0"/>
              <a:t>FAROS</a:t>
            </a:r>
            <a:r>
              <a:rPr lang="zh-TW" altLang="en-US" sz="2200" dirty="0"/>
              <a:t>平台上</a:t>
            </a:r>
            <a:r>
              <a:rPr lang="en-US" altLang="zh-TW" sz="2200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200" dirty="0"/>
              <a:t>模擬路線為法國實際</a:t>
            </a:r>
            <a:r>
              <a:rPr lang="zh-TW" altLang="en-US" sz="2200" dirty="0" smtClean="0"/>
              <a:t>道路，約</a:t>
            </a:r>
            <a:r>
              <a:rPr lang="en-US" altLang="zh-TW" sz="2200" dirty="0" smtClean="0"/>
              <a:t>3.4km</a:t>
            </a:r>
            <a:endParaRPr lang="en-US" altLang="zh-TW" sz="2200" dirty="0"/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2200" dirty="0"/>
              <a:t>眼動追蹤</a:t>
            </a:r>
            <a:r>
              <a:rPr lang="zh-TW" altLang="en-US" sz="2200" dirty="0" smtClean="0"/>
              <a:t>器</a:t>
            </a:r>
            <a:endParaRPr lang="en-US" altLang="zh-TW" sz="22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200" dirty="0" smtClean="0"/>
              <a:t>受測者的</a:t>
            </a:r>
            <a:r>
              <a:rPr lang="zh-TW" altLang="en-US" sz="2200" dirty="0"/>
              <a:t>視線位置被記錄</a:t>
            </a:r>
            <a:r>
              <a:rPr lang="zh-TW" altLang="en-US" sz="2200" dirty="0" smtClean="0"/>
              <a:t>在頭</a:t>
            </a:r>
            <a:r>
              <a:rPr lang="zh-TW" altLang="en-US" sz="2200" dirty="0"/>
              <a:t>戴式</a:t>
            </a:r>
            <a:r>
              <a:rPr lang="en-US" altLang="zh-TW" sz="2200" dirty="0" err="1"/>
              <a:t>IviewX</a:t>
            </a:r>
            <a:r>
              <a:rPr lang="zh-TW" altLang="en-US" sz="2200" dirty="0" smtClean="0"/>
              <a:t>系統，以</a:t>
            </a:r>
            <a:r>
              <a:rPr lang="en-US" altLang="zh-TW" sz="2200" dirty="0" smtClean="0"/>
              <a:t>50</a:t>
            </a:r>
            <a:r>
              <a:rPr lang="zh-TW" altLang="en-US" sz="2200" dirty="0" smtClean="0"/>
              <a:t>赫茲頻率做採樣，</a:t>
            </a:r>
            <a:r>
              <a:rPr lang="zh-TW" altLang="en-US" sz="2200" dirty="0"/>
              <a:t>配備有磁性跟踪</a:t>
            </a:r>
            <a:r>
              <a:rPr lang="zh-TW" altLang="en-US" sz="2200" dirty="0" smtClean="0"/>
              <a:t>器來抵銷頭部</a:t>
            </a:r>
            <a:r>
              <a:rPr lang="zh-TW" altLang="en-US" sz="2200" dirty="0"/>
              <a:t>運動</a:t>
            </a:r>
            <a:r>
              <a:rPr lang="zh-TW" altLang="en-US" sz="2200" dirty="0" smtClean="0"/>
              <a:t>。</a:t>
            </a:r>
            <a:r>
              <a:rPr lang="en-US" altLang="zh-TW" sz="2200" dirty="0" smtClean="0"/>
              <a:t>13</a:t>
            </a:r>
            <a:r>
              <a:rPr lang="zh-TW" altLang="en-US" sz="2200" dirty="0" smtClean="0"/>
              <a:t>點準確校準</a:t>
            </a:r>
            <a:r>
              <a:rPr lang="zh-TW" altLang="en-US" sz="2200" dirty="0"/>
              <a:t>程序後，目光定位</a:t>
            </a:r>
            <a:r>
              <a:rPr lang="zh-TW" altLang="en-US" sz="2200" dirty="0" smtClean="0"/>
              <a:t>精度為</a:t>
            </a:r>
            <a:r>
              <a:rPr lang="en-US" altLang="zh-TW" sz="2200" dirty="0" smtClean="0"/>
              <a:t>0.5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2200" dirty="0" smtClean="0"/>
              <a:t>自動</a:t>
            </a:r>
            <a:r>
              <a:rPr lang="zh-TW" altLang="en-US" sz="2200" dirty="0"/>
              <a:t>轉向系統（</a:t>
            </a:r>
            <a:r>
              <a:rPr lang="en-US" altLang="zh-TW" sz="2200" dirty="0"/>
              <a:t>AS</a:t>
            </a:r>
            <a:r>
              <a:rPr lang="zh-TW" altLang="en-US" sz="2200" dirty="0"/>
              <a:t>）</a:t>
            </a:r>
            <a:endParaRPr lang="en-US" altLang="zh-TW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200" dirty="0"/>
              <a:t>受測者在沒有</a:t>
            </a:r>
            <a:r>
              <a:rPr lang="en-US" altLang="zh-TW" sz="2200" dirty="0"/>
              <a:t>AS</a:t>
            </a:r>
            <a:r>
              <a:rPr lang="zh-TW" altLang="en-US" sz="2200" dirty="0"/>
              <a:t>援助情況下，熟悉賽道</a:t>
            </a:r>
            <a:r>
              <a:rPr lang="en-US" altLang="zh-TW" sz="2200" dirty="0"/>
              <a:t>2</a:t>
            </a:r>
            <a:r>
              <a:rPr lang="zh-TW" altLang="en-US" sz="2200" dirty="0"/>
              <a:t>圈</a:t>
            </a:r>
            <a:endParaRPr lang="en-US" altLang="zh-TW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200" dirty="0"/>
              <a:t>每位受測者在有</a:t>
            </a:r>
            <a:r>
              <a:rPr lang="en-US" altLang="zh-TW" sz="2200" dirty="0"/>
              <a:t>AS</a:t>
            </a:r>
            <a:r>
              <a:rPr lang="zh-TW" altLang="en-US" sz="2200" dirty="0"/>
              <a:t>援助下開</a:t>
            </a:r>
            <a:r>
              <a:rPr lang="en-US" altLang="zh-TW" sz="2200" dirty="0"/>
              <a:t>7</a:t>
            </a:r>
            <a:r>
              <a:rPr lang="zh-TW" altLang="en-US" sz="2200" dirty="0"/>
              <a:t>圈，沒有</a:t>
            </a:r>
            <a:r>
              <a:rPr lang="en-US" altLang="zh-TW" sz="2200" dirty="0"/>
              <a:t>AS</a:t>
            </a:r>
            <a:r>
              <a:rPr lang="zh-TW" altLang="en-US" sz="2200" dirty="0"/>
              <a:t>援助下開</a:t>
            </a:r>
            <a:r>
              <a:rPr lang="en-US" altLang="zh-TW" sz="2200" dirty="0"/>
              <a:t>7</a:t>
            </a:r>
            <a:r>
              <a:rPr lang="zh-TW" altLang="en-US" sz="2200" dirty="0"/>
              <a:t>圈</a:t>
            </a:r>
            <a:endParaRPr lang="en-US" altLang="zh-TW" sz="2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200" dirty="0"/>
              <a:t>障礙被設定於第</a:t>
            </a:r>
            <a:r>
              <a:rPr lang="en-US" altLang="zh-TW" sz="2200" dirty="0"/>
              <a:t>5</a:t>
            </a:r>
            <a:r>
              <a:rPr lang="zh-TW" altLang="en-US" sz="2200" dirty="0"/>
              <a:t>圈出現障礙</a:t>
            </a:r>
            <a:r>
              <a:rPr lang="en-US" altLang="zh-TW" sz="2200" dirty="0"/>
              <a:t>1</a:t>
            </a:r>
            <a:r>
              <a:rPr lang="zh-TW" altLang="en-US" sz="2200" dirty="0"/>
              <a:t>，第</a:t>
            </a:r>
            <a:r>
              <a:rPr lang="en-US" altLang="zh-TW" sz="2200" dirty="0"/>
              <a:t>7</a:t>
            </a:r>
            <a:r>
              <a:rPr lang="zh-TW" altLang="en-US" sz="2200" dirty="0"/>
              <a:t>圈出現障礙</a:t>
            </a:r>
            <a:r>
              <a:rPr lang="en-US" altLang="zh-TW" sz="2200" dirty="0"/>
              <a:t>2</a:t>
            </a:r>
            <a:r>
              <a:rPr lang="zh-TW" altLang="en-US" sz="2200" dirty="0"/>
              <a:t>，第</a:t>
            </a:r>
            <a:r>
              <a:rPr lang="en-US" altLang="zh-TW" sz="2200" dirty="0"/>
              <a:t>2</a:t>
            </a:r>
            <a:r>
              <a:rPr lang="zh-TW" altLang="en-US" sz="2200" dirty="0"/>
              <a:t>圈出現障礙</a:t>
            </a:r>
            <a:r>
              <a:rPr lang="en-US" altLang="zh-TW" sz="2200" dirty="0"/>
              <a:t>1</a:t>
            </a:r>
            <a:r>
              <a:rPr lang="zh-TW" altLang="en-US" sz="2200" dirty="0"/>
              <a:t>，第</a:t>
            </a:r>
            <a:r>
              <a:rPr lang="en-US" altLang="zh-TW" sz="2200" dirty="0"/>
              <a:t>4</a:t>
            </a:r>
            <a:r>
              <a:rPr lang="zh-TW" altLang="en-US" sz="2200" dirty="0"/>
              <a:t>圈出現障礙</a:t>
            </a:r>
            <a:r>
              <a:rPr lang="en-US" altLang="zh-TW" sz="2200" dirty="0"/>
              <a:t>2(</a:t>
            </a:r>
            <a:r>
              <a:rPr lang="zh-TW" altLang="en-US" sz="2200" dirty="0"/>
              <a:t>障礙</a:t>
            </a:r>
            <a:r>
              <a:rPr lang="en-US" altLang="zh-TW" sz="2200" dirty="0"/>
              <a:t>1</a:t>
            </a:r>
            <a:r>
              <a:rPr lang="zh-TW" altLang="en-US" sz="2200" dirty="0"/>
              <a:t>出現在左彎的出口；障礙</a:t>
            </a:r>
            <a:r>
              <a:rPr lang="en-US" altLang="zh-TW" sz="2200" dirty="0"/>
              <a:t>2</a:t>
            </a:r>
            <a:r>
              <a:rPr lang="zh-TW" altLang="en-US" sz="2200" dirty="0"/>
              <a:t>出現在右彎中間</a:t>
            </a:r>
            <a:r>
              <a:rPr lang="en-US" altLang="zh-TW" sz="2200" dirty="0"/>
              <a:t>)</a:t>
            </a:r>
          </a:p>
          <a:p>
            <a:endParaRPr lang="en-US" altLang="zh-TW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899592" y="-99392"/>
            <a:ext cx="7772400" cy="1143000"/>
          </a:xfrm>
        </p:spPr>
        <p:txBody>
          <a:bodyPr/>
          <a:lstStyle/>
          <a:p>
            <a:r>
              <a:rPr lang="en-US" altLang="zh-TW" dirty="0" smtClean="0"/>
              <a:t>Method</a:t>
            </a:r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203" y="299433"/>
            <a:ext cx="4602181" cy="1392889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3783839" y="1138250"/>
            <a:ext cx="78816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</a:rPr>
              <a:t>障礙</a:t>
            </a:r>
            <a:r>
              <a:rPr lang="en-US" altLang="zh-TW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zh-TW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798632" y="1786964"/>
            <a:ext cx="78816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accent1">
                    <a:lumMod val="50000"/>
                  </a:schemeClr>
                </a:solidFill>
              </a:rPr>
              <a:t>障礙</a:t>
            </a:r>
            <a:r>
              <a:rPr lang="en-US" altLang="zh-TW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zh-TW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20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838890"/>
            <a:ext cx="7772400" cy="6176059"/>
          </a:xfrm>
        </p:spPr>
        <p:txBody>
          <a:bodyPr>
            <a:normAutofit/>
          </a:bodyPr>
          <a:lstStyle/>
          <a:p>
            <a:r>
              <a:rPr lang="zh-TW" altLang="en-US" dirty="0"/>
              <a:t>（</a:t>
            </a:r>
            <a:r>
              <a:rPr lang="en-US" altLang="zh-TW" dirty="0"/>
              <a:t>A</a:t>
            </a:r>
            <a:r>
              <a:rPr lang="zh-TW" altLang="en-US" dirty="0" smtClean="0"/>
              <a:t>）為相對於切點的凝視位置。</a:t>
            </a:r>
            <a:endParaRPr lang="en-US" altLang="zh-TW" dirty="0" smtClean="0"/>
          </a:p>
          <a:p>
            <a:r>
              <a:rPr lang="zh-TW" altLang="en-US" dirty="0" smtClean="0"/>
              <a:t>（</a:t>
            </a:r>
            <a:r>
              <a:rPr lang="en-US" altLang="zh-TW" dirty="0"/>
              <a:t>B</a:t>
            </a:r>
            <a:r>
              <a:rPr lang="zh-TW" altLang="en-US" dirty="0" smtClean="0"/>
              <a:t>）為相對於切點的累積凝視</a:t>
            </a:r>
            <a:r>
              <a:rPr lang="zh-TW" altLang="en-US" dirty="0" smtClean="0"/>
              <a:t>位置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使用</a:t>
            </a:r>
            <a:r>
              <a:rPr lang="en-US" altLang="zh-TW" dirty="0" err="1" smtClean="0"/>
              <a:t>Bonferroni</a:t>
            </a:r>
            <a:r>
              <a:rPr lang="zh-TW" altLang="en-US" dirty="0" smtClean="0"/>
              <a:t>檢測事後分析，且顯著性以</a:t>
            </a:r>
            <a:r>
              <a:rPr lang="en-US" altLang="zh-TW" dirty="0" smtClean="0"/>
              <a:t>0.05</a:t>
            </a:r>
            <a:r>
              <a:rPr lang="zh-TW" altLang="en-US" dirty="0" smtClean="0"/>
              <a:t>做分析</a:t>
            </a:r>
            <a:endParaRPr lang="en-US" altLang="zh-TW" dirty="0" smtClean="0"/>
          </a:p>
          <a:p>
            <a:r>
              <a:rPr lang="zh-TW" altLang="en-US" dirty="0"/>
              <a:t>第一眼看到障礙物（即障礙物出現和第一次在障礙物上掃視之間的時間）和凝視在障礙物上的總</a:t>
            </a:r>
            <a:r>
              <a:rPr lang="zh-TW" altLang="en-US" dirty="0" smtClean="0"/>
              <a:t>時間做</a:t>
            </a:r>
            <a:r>
              <a:rPr lang="zh-TW" altLang="en-US" dirty="0"/>
              <a:t>計算。使用具有輔助因子（無輔助或輔助）和障礙物位置因子（位於左彎或右彎處的障礙）的</a:t>
            </a:r>
            <a:r>
              <a:rPr lang="en-US" altLang="zh-TW" dirty="0" smtClean="0"/>
              <a:t>2×2ANOVA</a:t>
            </a:r>
            <a:r>
              <a:rPr lang="zh-TW" altLang="en-US" dirty="0"/>
              <a:t>做重複測量統計</a:t>
            </a:r>
            <a:r>
              <a:rPr lang="zh-TW" altLang="en-US" dirty="0"/>
              <a:t>。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899592" y="-99392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Method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620" y="1981890"/>
            <a:ext cx="5738336" cy="24608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5719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799" y="1043608"/>
            <a:ext cx="7772400" cy="4050792"/>
          </a:xfrm>
        </p:spPr>
        <p:txBody>
          <a:bodyPr/>
          <a:lstStyle/>
          <a:p>
            <a:r>
              <a:rPr lang="zh-TW" altLang="en-US" dirty="0" smtClean="0"/>
              <a:t>觀察速度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 smtClean="0"/>
              <a:t>在</a:t>
            </a:r>
            <a:r>
              <a:rPr lang="en-US" altLang="zh-TW" dirty="0" smtClean="0"/>
              <a:t>AS</a:t>
            </a:r>
            <a:r>
              <a:rPr lang="zh-TW" altLang="en-US" dirty="0" smtClean="0"/>
              <a:t>援助情形與無</a:t>
            </a:r>
            <a:r>
              <a:rPr lang="en-US" altLang="zh-TW" dirty="0" smtClean="0"/>
              <a:t>AS</a:t>
            </a:r>
            <a:r>
              <a:rPr lang="zh-TW" altLang="en-US" dirty="0" smtClean="0"/>
              <a:t>援</a:t>
            </a:r>
            <a:r>
              <a:rPr lang="zh-TW" altLang="en-US" dirty="0"/>
              <a:t>助</a:t>
            </a:r>
            <a:r>
              <a:rPr lang="zh-TW" altLang="en-US" dirty="0" smtClean="0"/>
              <a:t>情況下，無顯著差異</a:t>
            </a:r>
            <a:endParaRPr lang="en-US" altLang="zh-TW" dirty="0" smtClean="0"/>
          </a:p>
          <a:p>
            <a:r>
              <a:rPr lang="en-US" altLang="zh-TW" dirty="0" smtClean="0"/>
              <a:t>TTC(</a:t>
            </a:r>
            <a:r>
              <a:rPr lang="zh-TW" altLang="en-US" dirty="0"/>
              <a:t>平均接觸時間</a:t>
            </a:r>
            <a:r>
              <a:rPr lang="en-US" altLang="zh-TW" dirty="0" smtClean="0"/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有</a:t>
            </a:r>
            <a:r>
              <a:rPr lang="en-US" altLang="zh-TW" dirty="0" smtClean="0"/>
              <a:t> </a:t>
            </a:r>
            <a:r>
              <a:rPr lang="en-US" altLang="zh-TW" dirty="0"/>
              <a:t>AS</a:t>
            </a:r>
            <a:r>
              <a:rPr lang="zh-TW" altLang="en-US" dirty="0" smtClean="0"/>
              <a:t>援助之顯著性相較於無</a:t>
            </a:r>
            <a:r>
              <a:rPr lang="en-US" altLang="zh-TW" dirty="0" smtClean="0"/>
              <a:t>AS</a:t>
            </a:r>
            <a:r>
              <a:rPr lang="zh-TW" altLang="en-US" dirty="0" smtClean="0"/>
              <a:t>援助，</a:t>
            </a:r>
            <a:r>
              <a:rPr lang="zh-TW" altLang="en-US" dirty="0" smtClean="0"/>
              <a:t>減少</a:t>
            </a:r>
            <a:r>
              <a:rPr lang="en-US" altLang="zh-TW" dirty="0" smtClean="0"/>
              <a:t>10%</a:t>
            </a:r>
          </a:p>
          <a:p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899592" y="-99392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057" y="2531585"/>
            <a:ext cx="6489630" cy="3410466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985982"/>
              </p:ext>
            </p:extLst>
          </p:nvPr>
        </p:nvGraphicFramePr>
        <p:xfrm>
          <a:off x="4865870" y="5942051"/>
          <a:ext cx="2946871" cy="640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46871"/>
              </a:tblGrid>
              <a:tr h="5447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el-GR" altLang="zh-TW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zh-TW" altLang="el-G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l-GR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altLang="el-G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l-GR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zh-TW" altLang="el-G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r>
                        <a:rPr lang="el-GR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8.23;</a:t>
                      </a:r>
                      <a:endParaRPr lang="en-US" altLang="zh-TW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rtl="0" eaLnBrk="1" latinLnBrk="0" hangingPunct="1"/>
                      <a:r>
                        <a:rPr lang="el-GR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l-GR" altLang="zh-TW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 </a:t>
                      </a:r>
                      <a:r>
                        <a:rPr lang="el-GR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l-GR" altLang="zh-TW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l-GR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0.01; </a:t>
                      </a:r>
                      <a:endParaRPr lang="en-US" altLang="zh-TW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892242"/>
              </p:ext>
            </p:extLst>
          </p:nvPr>
        </p:nvGraphicFramePr>
        <p:xfrm>
          <a:off x="1625128" y="5942051"/>
          <a:ext cx="2946871" cy="640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46871"/>
              </a:tblGrid>
              <a:tr h="5447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el-GR" altLang="zh-TW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zh-TW" altLang="el-G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l-GR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altLang="el-G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l-GR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zh-TW" altLang="el-G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r>
                        <a:rPr lang="el-GR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14.65;</a:t>
                      </a:r>
                      <a:endParaRPr lang="en-US" altLang="zh-TW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rtl="0" eaLnBrk="1" latinLnBrk="0" hangingPunct="1"/>
                      <a:r>
                        <a:rPr lang="el-GR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l-GR" altLang="zh-TW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 </a:t>
                      </a:r>
                      <a:r>
                        <a:rPr lang="el-GR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l-GR" altLang="zh-TW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l-GR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0.002;</a:t>
                      </a:r>
                      <a:endParaRPr lang="en-US" altLang="zh-TW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7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7316" y="1155493"/>
            <a:ext cx="7934676" cy="4050792"/>
          </a:xfrm>
        </p:spPr>
        <p:txBody>
          <a:bodyPr/>
          <a:lstStyle/>
          <a:p>
            <a:r>
              <a:rPr lang="zh-TW" altLang="en-US" dirty="0"/>
              <a:t>轉向幅度，</a:t>
            </a:r>
            <a:r>
              <a:rPr lang="zh-TW" altLang="en-US" dirty="0" smtClean="0"/>
              <a:t>方向盤最</a:t>
            </a:r>
            <a:r>
              <a:rPr lang="zh-TW" altLang="en-US" dirty="0"/>
              <a:t>大</a:t>
            </a:r>
            <a:r>
              <a:rPr lang="zh-TW" altLang="en-US" dirty="0" smtClean="0"/>
              <a:t>加速度</a:t>
            </a:r>
            <a:r>
              <a:rPr lang="zh-TW" altLang="en-US" dirty="0"/>
              <a:t>和最大橫向</a:t>
            </a:r>
            <a:r>
              <a:rPr lang="zh-TW" altLang="en-US" dirty="0" smtClean="0"/>
              <a:t>偏差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 smtClean="0"/>
              <a:t>轉向幅度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/>
              <a:t>AS</a:t>
            </a:r>
            <a:r>
              <a:rPr lang="zh-TW" altLang="en-US" dirty="0" smtClean="0"/>
              <a:t>援助下之顯著性多出</a:t>
            </a:r>
            <a:r>
              <a:rPr lang="en-US" altLang="zh-TW" dirty="0" smtClean="0"/>
              <a:t>33%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l-GR" altLang="zh-TW" i="1" dirty="0" smtClean="0"/>
              <a:t>F</a:t>
            </a:r>
            <a:r>
              <a:rPr lang="zh-TW" altLang="el-GR" dirty="0" smtClean="0"/>
              <a:t>（</a:t>
            </a:r>
            <a:r>
              <a:rPr lang="el-GR" altLang="zh-TW" dirty="0" smtClean="0"/>
              <a:t>1,17</a:t>
            </a:r>
            <a:r>
              <a:rPr lang="zh-TW" altLang="el-GR" dirty="0" smtClean="0"/>
              <a:t>）</a:t>
            </a:r>
            <a:r>
              <a:rPr lang="el-GR" altLang="zh-TW" dirty="0" smtClean="0"/>
              <a:t>=19.26; </a:t>
            </a:r>
            <a:r>
              <a:rPr lang="el-GR" altLang="zh-TW" i="1" dirty="0" smtClean="0"/>
              <a:t>p </a:t>
            </a:r>
            <a:r>
              <a:rPr lang="el-GR" altLang="zh-TW" dirty="0" smtClean="0"/>
              <a:t> </a:t>
            </a:r>
            <a:r>
              <a:rPr lang="el-GR" altLang="zh-TW" i="1" dirty="0" smtClean="0"/>
              <a:t>&lt;</a:t>
            </a:r>
            <a:r>
              <a:rPr lang="el-GR" altLang="zh-TW" dirty="0" smtClean="0"/>
              <a:t>  0.0001</a:t>
            </a:r>
            <a:r>
              <a:rPr lang="en-US" altLang="zh-TW" dirty="0" smtClean="0"/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 smtClean="0"/>
              <a:t>方向盤最大加速度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 </a:t>
            </a:r>
            <a:r>
              <a:rPr lang="en-US" altLang="zh-TW" dirty="0"/>
              <a:t>AS</a:t>
            </a:r>
            <a:r>
              <a:rPr lang="zh-TW" altLang="en-US" dirty="0"/>
              <a:t>援助下之顯著性多</a:t>
            </a:r>
            <a:r>
              <a:rPr lang="zh-TW" altLang="en-US" dirty="0" smtClean="0"/>
              <a:t>出</a:t>
            </a:r>
            <a:r>
              <a:rPr lang="en-US" altLang="zh-TW" dirty="0" smtClean="0"/>
              <a:t>50%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274320" lvl="1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</a:t>
            </a:r>
            <a:r>
              <a:rPr lang="en-US" altLang="zh-TW" dirty="0" smtClean="0"/>
              <a:t>(</a:t>
            </a:r>
            <a:r>
              <a:rPr lang="en-US" altLang="zh-TW" i="1" dirty="0"/>
              <a:t>F</a:t>
            </a:r>
            <a:r>
              <a:rPr lang="zh-TW" altLang="en-US" dirty="0"/>
              <a:t>（</a:t>
            </a:r>
            <a:r>
              <a:rPr lang="en-US" altLang="zh-TW" dirty="0"/>
              <a:t>1</a:t>
            </a:r>
            <a:r>
              <a:rPr lang="zh-TW" altLang="en-US" dirty="0"/>
              <a:t>，</a:t>
            </a:r>
            <a:r>
              <a:rPr lang="en-US" altLang="zh-TW" dirty="0"/>
              <a:t>17</a:t>
            </a:r>
            <a:r>
              <a:rPr lang="zh-TW" altLang="en-US" dirty="0"/>
              <a:t>）</a:t>
            </a:r>
            <a:r>
              <a:rPr lang="en-US" altLang="zh-TW" dirty="0" smtClean="0"/>
              <a:t>= 22.69</a:t>
            </a:r>
            <a:r>
              <a:rPr lang="en-US" altLang="zh-TW" dirty="0"/>
              <a:t>; </a:t>
            </a:r>
            <a:r>
              <a:rPr lang="en-US" altLang="zh-TW" i="1" dirty="0"/>
              <a:t>p </a:t>
            </a:r>
            <a:r>
              <a:rPr lang="en-US" altLang="zh-TW" dirty="0"/>
              <a:t> </a:t>
            </a:r>
            <a:r>
              <a:rPr lang="en-US" altLang="zh-TW" i="1" dirty="0"/>
              <a:t>&lt;</a:t>
            </a:r>
            <a:r>
              <a:rPr lang="en-US" altLang="zh-TW" dirty="0"/>
              <a:t> 0.0001</a:t>
            </a:r>
            <a:r>
              <a:rPr lang="en-US" altLang="zh-TW" dirty="0" smtClean="0"/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方向盤</a:t>
            </a:r>
            <a:r>
              <a:rPr lang="zh-TW" altLang="en-US" dirty="0" smtClean="0"/>
              <a:t>最大橫向偏差</a:t>
            </a:r>
            <a:r>
              <a:rPr lang="zh-TW" altLang="en-US" dirty="0" smtClean="0">
                <a:latin typeface="標楷體" panose="03000509000000000000" pitchFamily="65" charset="-120"/>
              </a:rPr>
              <a:t>－ </a:t>
            </a:r>
            <a:r>
              <a:rPr lang="en-US" altLang="zh-TW" dirty="0"/>
              <a:t>AS</a:t>
            </a:r>
            <a:r>
              <a:rPr lang="zh-TW" altLang="en-US" dirty="0"/>
              <a:t>援助下之顯著性多</a:t>
            </a:r>
            <a:r>
              <a:rPr lang="zh-TW" altLang="en-US" dirty="0" smtClean="0"/>
              <a:t>出</a:t>
            </a:r>
            <a:r>
              <a:rPr lang="en-US" altLang="zh-TW" dirty="0" smtClean="0"/>
              <a:t>40</a:t>
            </a:r>
            <a:r>
              <a:rPr lang="en-US" altLang="zh-TW" dirty="0"/>
              <a:t>%</a:t>
            </a:r>
            <a:r>
              <a:rPr lang="zh-TW" altLang="en-US" dirty="0"/>
              <a:t> </a:t>
            </a:r>
            <a:endParaRPr lang="en-US" altLang="zh-TW" dirty="0" smtClean="0"/>
          </a:p>
          <a:p>
            <a:pPr marL="274320" lvl="1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</a:t>
            </a:r>
            <a:r>
              <a:rPr lang="en-US" altLang="zh-TW" dirty="0" smtClean="0"/>
              <a:t>(</a:t>
            </a:r>
            <a:r>
              <a:rPr lang="en-US" altLang="zh-TW" i="1" dirty="0"/>
              <a:t>F</a:t>
            </a:r>
            <a:r>
              <a:rPr lang="zh-TW" altLang="en-US" dirty="0"/>
              <a:t>（</a:t>
            </a:r>
            <a:r>
              <a:rPr lang="en-US" altLang="zh-TW" dirty="0"/>
              <a:t>1,17</a:t>
            </a:r>
            <a:r>
              <a:rPr lang="zh-TW" altLang="en-US" dirty="0"/>
              <a:t>）</a:t>
            </a:r>
            <a:r>
              <a:rPr lang="en-US" altLang="zh-TW" dirty="0"/>
              <a:t>= 14.89; </a:t>
            </a:r>
            <a:r>
              <a:rPr lang="en-US" altLang="zh-TW" i="1" dirty="0"/>
              <a:t>p </a:t>
            </a:r>
            <a:r>
              <a:rPr lang="en-US" altLang="zh-TW" dirty="0"/>
              <a:t> </a:t>
            </a:r>
            <a:r>
              <a:rPr lang="en-US" altLang="zh-TW" i="1" dirty="0"/>
              <a:t>&lt;</a:t>
            </a:r>
            <a:r>
              <a:rPr lang="en-US" altLang="zh-TW" dirty="0"/>
              <a:t>  0.002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環視切點所佔的時間比例</a:t>
            </a:r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899592" y="-99392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35" y="3648510"/>
            <a:ext cx="5029030" cy="2675015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262969"/>
              </p:ext>
            </p:extLst>
          </p:nvPr>
        </p:nvGraphicFramePr>
        <p:xfrm>
          <a:off x="4582537" y="6336404"/>
          <a:ext cx="1071289" cy="3814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71289"/>
              </a:tblGrid>
              <a:tr h="38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el-GR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5.4%</a:t>
                      </a:r>
                      <a:endParaRPr kumimoji="0" lang="zh-TW" alt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708089"/>
              </p:ext>
            </p:extLst>
          </p:nvPr>
        </p:nvGraphicFramePr>
        <p:xfrm>
          <a:off x="2300830" y="6323525"/>
          <a:ext cx="1071289" cy="3814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71289"/>
              </a:tblGrid>
              <a:tr h="38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61.9%</a:t>
                      </a:r>
                      <a:endParaRPr kumimoji="0" lang="zh-TW" alt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86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13095" y="1166064"/>
            <a:ext cx="7772400" cy="405079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zh-TW" altLang="en-US" dirty="0" smtClean="0"/>
              <a:t>當駕駛需</a:t>
            </a:r>
            <a:r>
              <a:rPr lang="zh-TW" altLang="en-US" dirty="0"/>
              <a:t>迴避</a:t>
            </a:r>
            <a:r>
              <a:rPr lang="zh-TW" altLang="en-US" dirty="0" smtClean="0"/>
              <a:t>障礙物時，將自動轉向轉</a:t>
            </a:r>
            <a:r>
              <a:rPr lang="zh-TW" altLang="en-US" dirty="0"/>
              <a:t>換</a:t>
            </a:r>
            <a:r>
              <a:rPr lang="zh-TW" altLang="en-US" dirty="0" smtClean="0"/>
              <a:t>回</a:t>
            </a:r>
            <a:r>
              <a:rPr lang="zh-TW" altLang="en-US" dirty="0"/>
              <a:t>手動</a:t>
            </a:r>
            <a:r>
              <a:rPr lang="zh-TW" altLang="en-US" dirty="0" smtClean="0"/>
              <a:t>控制時是困難的。</a:t>
            </a:r>
            <a:endParaRPr lang="en-US" altLang="zh-TW" dirty="0" smtClean="0"/>
          </a:p>
          <a:p>
            <a:pPr>
              <a:lnSpc>
                <a:spcPct val="200000"/>
              </a:lnSpc>
            </a:pPr>
            <a:r>
              <a:rPr lang="zh-TW" altLang="en-US" dirty="0" smtClean="0"/>
              <a:t>使用</a:t>
            </a:r>
            <a:r>
              <a:rPr lang="en-US" altLang="zh-TW" dirty="0" smtClean="0"/>
              <a:t>AS</a:t>
            </a:r>
            <a:r>
              <a:rPr lang="zh-TW" altLang="en-US" dirty="0" smtClean="0"/>
              <a:t>援助會導致目光策略</a:t>
            </a:r>
            <a:r>
              <a:rPr lang="zh-TW" altLang="en-US" dirty="0"/>
              <a:t>的修改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lnSpc>
                <a:spcPct val="200000"/>
              </a:lnSpc>
            </a:pPr>
            <a:r>
              <a:rPr lang="zh-TW" altLang="en-US" dirty="0" smtClean="0"/>
              <a:t>自</a:t>
            </a:r>
            <a:r>
              <a:rPr lang="zh-TW" altLang="en-US" dirty="0"/>
              <a:t>動</a:t>
            </a:r>
            <a:r>
              <a:rPr lang="zh-TW" altLang="en-US" dirty="0" smtClean="0"/>
              <a:t>駕車並非不利於預測風險，</a:t>
            </a:r>
            <a:r>
              <a:rPr lang="zh-TW" altLang="en-US" dirty="0"/>
              <a:t>如果</a:t>
            </a:r>
            <a:r>
              <a:rPr lang="zh-TW" altLang="en-US" dirty="0" smtClean="0"/>
              <a:t>障礙物事先於遠處出現</a:t>
            </a:r>
            <a:r>
              <a:rPr lang="zh-TW" altLang="en-US" dirty="0"/>
              <a:t>，它們</a:t>
            </a:r>
            <a:r>
              <a:rPr lang="zh-TW" altLang="en-US" dirty="0" smtClean="0"/>
              <a:t>甚至更好</a:t>
            </a:r>
            <a:r>
              <a:rPr lang="zh-TW" altLang="en-US" dirty="0"/>
              <a:t>的</a:t>
            </a:r>
            <a:r>
              <a:rPr lang="zh-TW" altLang="en-US" dirty="0" smtClean="0"/>
              <a:t>預測危險，</a:t>
            </a:r>
            <a:r>
              <a:rPr lang="zh-TW" altLang="en-US" dirty="0"/>
              <a:t>因為它們不需要處理用於轉向控制視覺</a:t>
            </a:r>
            <a:r>
              <a:rPr lang="zh-TW" altLang="en-US" dirty="0" smtClean="0"/>
              <a:t>信息。</a:t>
            </a: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899592" y="-99392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/>
              <a:t>Discussion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1409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355613"/>
            <a:ext cx="7772400" cy="2708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5484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木頭類型</Template>
  <TotalTime>2765</TotalTime>
  <Words>600</Words>
  <Application>Microsoft Office PowerPoint</Application>
  <PresentationFormat>如螢幕大小 (4:3)</PresentationFormat>
  <Paragraphs>69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20" baseType="lpstr">
      <vt:lpstr>Adobe 繁黑體 Std B</vt:lpstr>
      <vt:lpstr>Rockwell</vt:lpstr>
      <vt:lpstr>Rockwell Condensed</vt:lpstr>
      <vt:lpstr>微軟正黑體</vt:lpstr>
      <vt:lpstr>新細明體</vt:lpstr>
      <vt:lpstr>標楷體</vt:lpstr>
      <vt:lpstr>Calibri</vt:lpstr>
      <vt:lpstr>Cambria</vt:lpstr>
      <vt:lpstr>Times New Roman</vt:lpstr>
      <vt:lpstr>Wingdings</vt:lpstr>
      <vt:lpstr>木刻字型</vt:lpstr>
      <vt:lpstr>Obstacle avoidance under automated steering:  Impact on driving and gaze behaviours</vt:lpstr>
      <vt:lpstr>Introduction</vt:lpstr>
      <vt:lpstr>Method</vt:lpstr>
      <vt:lpstr>Method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Obstacle avoidance under automated steering:  Impact on driving and gaze behaviours</dc:title>
  <dc:creator>Chia</dc:creator>
  <cp:lastModifiedBy>Chia</cp:lastModifiedBy>
  <cp:revision>50</cp:revision>
  <dcterms:created xsi:type="dcterms:W3CDTF">2016-09-19T06:03:40Z</dcterms:created>
  <dcterms:modified xsi:type="dcterms:W3CDTF">2016-10-07T00:50:27Z</dcterms:modified>
</cp:coreProperties>
</file>